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69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hiro.izumiya1238@outlook.jp" userId="b3f6f0ba1333caa3" providerId="LiveId" clId="{C526ECCA-731F-463F-BAEC-4EB9E74F4E45}"/>
    <pc:docChg chg="custSel modSld">
      <pc:chgData name="shiro.izumiya1238@outlook.jp" userId="b3f6f0ba1333caa3" providerId="LiveId" clId="{C526ECCA-731F-463F-BAEC-4EB9E74F4E45}" dt="2024-08-12T21:33:01.599" v="354"/>
      <pc:docMkLst>
        <pc:docMk/>
      </pc:docMkLst>
      <pc:sldChg chg="modSp mod">
        <pc:chgData name="shiro.izumiya1238@outlook.jp" userId="b3f6f0ba1333caa3" providerId="LiveId" clId="{C526ECCA-731F-463F-BAEC-4EB9E74F4E45}" dt="2024-08-12T12:42:40.697" v="17" actId="20577"/>
        <pc:sldMkLst>
          <pc:docMk/>
          <pc:sldMk cId="2167949129" sldId="257"/>
        </pc:sldMkLst>
        <pc:spChg chg="mod">
          <ac:chgData name="shiro.izumiya1238@outlook.jp" userId="b3f6f0ba1333caa3" providerId="LiveId" clId="{C526ECCA-731F-463F-BAEC-4EB9E74F4E45}" dt="2024-08-12T12:42:40.697" v="17" actId="20577"/>
          <ac:spMkLst>
            <pc:docMk/>
            <pc:sldMk cId="2167949129" sldId="257"/>
            <ac:spMk id="2" creationId="{CBD5BF1B-EEE2-6640-F66E-D34FEB9F28B3}"/>
          </ac:spMkLst>
        </pc:spChg>
      </pc:sldChg>
      <pc:sldChg chg="modSp mod">
        <pc:chgData name="shiro.izumiya1238@outlook.jp" userId="b3f6f0ba1333caa3" providerId="LiveId" clId="{C526ECCA-731F-463F-BAEC-4EB9E74F4E45}" dt="2024-08-12T21:32:40.685" v="333" actId="20577"/>
        <pc:sldMkLst>
          <pc:docMk/>
          <pc:sldMk cId="1388263217" sldId="258"/>
        </pc:sldMkLst>
        <pc:spChg chg="mod">
          <ac:chgData name="shiro.izumiya1238@outlook.jp" userId="b3f6f0ba1333caa3" providerId="LiveId" clId="{C526ECCA-731F-463F-BAEC-4EB9E74F4E45}" dt="2024-08-12T21:32:40.685" v="333" actId="20577"/>
          <ac:spMkLst>
            <pc:docMk/>
            <pc:sldMk cId="1388263217" sldId="258"/>
            <ac:spMk id="3" creationId="{B40E3B62-364F-141E-122E-07C6642B2CE0}"/>
          </ac:spMkLst>
        </pc:spChg>
      </pc:sldChg>
      <pc:sldChg chg="modSp mod">
        <pc:chgData name="shiro.izumiya1238@outlook.jp" userId="b3f6f0ba1333caa3" providerId="LiveId" clId="{C526ECCA-731F-463F-BAEC-4EB9E74F4E45}" dt="2024-08-12T21:33:01.599" v="354"/>
        <pc:sldMkLst>
          <pc:docMk/>
          <pc:sldMk cId="3024649356" sldId="259"/>
        </pc:sldMkLst>
        <pc:spChg chg="mod">
          <ac:chgData name="shiro.izumiya1238@outlook.jp" userId="b3f6f0ba1333caa3" providerId="LiveId" clId="{C526ECCA-731F-463F-BAEC-4EB9E74F4E45}" dt="2024-08-12T21:33:01.599" v="354"/>
          <ac:spMkLst>
            <pc:docMk/>
            <pc:sldMk cId="3024649356" sldId="259"/>
            <ac:spMk id="3" creationId="{2928E593-3CC5-34FC-FF79-7DE95A5A7811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910EB65-5193-351E-887F-7CA71F6BA10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C5165EEF-EBF3-B560-8460-8A6876C0F95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D174B6D-A57D-0084-23C0-3CCF7DF79F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E8AA8-8FF5-49EB-BAC0-B2AB4B646088}" type="datetimeFigureOut">
              <a:rPr kumimoji="1" lang="ja-JP" altLang="en-US" smtClean="0"/>
              <a:t>2024/8/13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3E503F0-B1FC-0117-8F7D-A569977DA3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76016AB-AD43-988A-CC80-25A1ED7780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4BC94-9F47-4752-97D8-A36CD86DCF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482105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8108863-8D3A-7398-41F5-596DD94813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5CA83073-83F9-FF9C-D131-074E2ACF97C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5EA3FF6-F7DE-61BF-D5C8-B3A9F67112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E8AA8-8FF5-49EB-BAC0-B2AB4B646088}" type="datetimeFigureOut">
              <a:rPr kumimoji="1" lang="ja-JP" altLang="en-US" smtClean="0"/>
              <a:t>2024/8/13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36C2DDC-8C8F-982A-B557-ED4754BD3A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A94A979-1772-FA57-2136-5E99EACB8A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4BC94-9F47-4752-97D8-A36CD86DCF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08016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E4E568C2-0724-E2AC-1BE1-98C82B7FB50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FA486A9A-C01D-7CCF-3D43-1DFD05A23D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2F67DBA-AC61-DFA1-8AB3-7E6C798701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E8AA8-8FF5-49EB-BAC0-B2AB4B646088}" type="datetimeFigureOut">
              <a:rPr kumimoji="1" lang="ja-JP" altLang="en-US" smtClean="0"/>
              <a:t>2024/8/13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DF1F046-1B52-2327-DF2F-022CDD4847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43B9557-F0AF-9006-F54F-29E68A76DC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4BC94-9F47-4752-97D8-A36CD86DCF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368927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EE2D5C3-59D4-43FE-4EBC-BD00AA9309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A85D524-6385-AC6F-0BD8-FA07D32140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AF90ACC-A29F-F96C-9094-23AD6038DF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E8AA8-8FF5-49EB-BAC0-B2AB4B646088}" type="datetimeFigureOut">
              <a:rPr kumimoji="1" lang="ja-JP" altLang="en-US" smtClean="0"/>
              <a:t>2024/8/13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75E1E65-4729-F4DF-F136-48A5B51FB3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45C60A6-15DD-DE8A-1AB2-B7EE6F1B1F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4BC94-9F47-4752-97D8-A36CD86DCF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526591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80B7602-CA71-27F9-0D3F-FE6E2FC970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5241121-DC5B-F4F8-3A58-2BB60AE127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05C4819-BBF2-1C9D-6A69-40923C8FD7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E8AA8-8FF5-49EB-BAC0-B2AB4B646088}" type="datetimeFigureOut">
              <a:rPr kumimoji="1" lang="ja-JP" altLang="en-US" smtClean="0"/>
              <a:t>2024/8/13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D4E8C91-E68B-2806-2BF1-DD3A7AB022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22BD8B9-C9D3-CA5B-D5DC-07DAF731BC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4BC94-9F47-4752-97D8-A36CD86DCF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720134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734DF42-08EE-65E7-9930-337AF2FF4B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F1B6055-0441-02B2-906E-3C61992C5C3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C1652DCD-0148-F2B8-5C45-985DB6A0501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A5D1CF8D-AE59-415C-7995-FCBF186020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E8AA8-8FF5-49EB-BAC0-B2AB4B646088}" type="datetimeFigureOut">
              <a:rPr kumimoji="1" lang="ja-JP" altLang="en-US" smtClean="0"/>
              <a:t>2024/8/13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F4DB27E-0882-C4AB-DCDB-5D8AFDACE7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AB31ECF4-432E-22C2-5B9F-B771CDF5BD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4BC94-9F47-4752-97D8-A36CD86DCF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328239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FDAC4A9-7BF4-0C43-FA1A-2DC134E998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0F60F75-B948-3FE5-A2D8-A9BA32F951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2E8DB32C-67F9-2196-2C7D-7146E697606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FF53AC91-5B6F-3007-90E1-5E411B989C9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C6A29617-0B8F-DD4F-2125-66F19C9B997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6980BBBD-51C3-615A-DB87-A797491E66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E8AA8-8FF5-49EB-BAC0-B2AB4B646088}" type="datetimeFigureOut">
              <a:rPr kumimoji="1" lang="ja-JP" altLang="en-US" smtClean="0"/>
              <a:t>2024/8/13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B7BF8B8E-151F-81F8-8AA7-E53AED2198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7358DD9E-C0F7-2149-F69F-BCE09C3199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4BC94-9F47-4752-97D8-A36CD86DCF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21775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B6FE3F2-8036-5B54-87E2-39043A569A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082F123D-674D-8A78-0EEF-27F682B7FB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E8AA8-8FF5-49EB-BAC0-B2AB4B646088}" type="datetimeFigureOut">
              <a:rPr kumimoji="1" lang="ja-JP" altLang="en-US" smtClean="0"/>
              <a:t>2024/8/13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9EB8CCE6-DDC2-FF29-990A-751749CCA7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24BBE5B5-CC4C-42F8-C034-BC443B68A2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4BC94-9F47-4752-97D8-A36CD86DCF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065201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68CCFC3F-2EB9-2093-6527-DFE19BEB9A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E8AA8-8FF5-49EB-BAC0-B2AB4B646088}" type="datetimeFigureOut">
              <a:rPr kumimoji="1" lang="ja-JP" altLang="en-US" smtClean="0"/>
              <a:t>2024/8/13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659CE76A-397A-0C39-ED91-F8059A5632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2DC6B51B-97BC-1CAF-32CE-0B8D4A22ED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4BC94-9F47-4752-97D8-A36CD86DCF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42811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9153606-A5DB-F486-6754-4EBF7689AE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83714ED-2568-7A34-3891-9C772561AF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A553514C-83FA-01B5-0B35-66609BBF75B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F19D2083-4C04-B526-F67A-42572CF419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E8AA8-8FF5-49EB-BAC0-B2AB4B646088}" type="datetimeFigureOut">
              <a:rPr kumimoji="1" lang="ja-JP" altLang="en-US" smtClean="0"/>
              <a:t>2024/8/13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EF59466-8582-BB00-1B9D-643F3C05CD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1C8F71C-DC60-236C-393D-3C51ABA6AC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4BC94-9F47-4752-97D8-A36CD86DCF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137014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406EE38-085C-6EFC-C1D7-1C33B9341F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561BF425-0A36-6E60-EA1D-B05F696CC78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D92187A5-7043-A348-2D7B-8C6A18B55F3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EF3ABD6B-1547-9B14-3886-9C384C5F54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E8AA8-8FF5-49EB-BAC0-B2AB4B646088}" type="datetimeFigureOut">
              <a:rPr kumimoji="1" lang="ja-JP" altLang="en-US" smtClean="0"/>
              <a:t>2024/8/13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791D89F-2B95-3DF3-CDA4-A29FA90F60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1A8A952-ECAE-F889-1A1D-78DDA9E394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4BC94-9F47-4752-97D8-A36CD86DCF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89304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9AB2C652-414B-478A-46C0-55F7CFA6B0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5DD85B6F-4F07-3113-A7C3-E479A83DF5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53AC52D-8664-746E-E0EE-3BFEC2EB171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CE8AA8-8FF5-49EB-BAC0-B2AB4B646088}" type="datetimeFigureOut">
              <a:rPr kumimoji="1" lang="ja-JP" altLang="en-US" smtClean="0"/>
              <a:t>2024/8/13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7E6BBC0-5733-B7E6-5D12-CE459B83221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6D7B3CE-4DA7-9FAB-315D-21FC25993E7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04BC94-9F47-4752-97D8-A36CD86DCF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609132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C670ADA-2F66-6D45-6D96-CDE96E29E8E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857966"/>
          </a:xfrm>
        </p:spPr>
        <p:txBody>
          <a:bodyPr>
            <a:normAutofit fontScale="90000"/>
          </a:bodyPr>
          <a:lstStyle/>
          <a:p>
            <a:r>
              <a:rPr kumimoji="1" lang="ja-JP" altLang="en-US" b="1" dirty="0"/>
              <a:t>事業承継セミナーのご提案</a:t>
            </a:r>
            <a:br>
              <a:rPr kumimoji="1" lang="ja-JP" altLang="en-US" dirty="0"/>
            </a:br>
            <a:br>
              <a:rPr kumimoji="1" lang="ja-JP" altLang="en-US" dirty="0"/>
            </a:br>
            <a:r>
              <a:rPr kumimoji="1" lang="ja-JP" altLang="en-US" sz="2200" dirty="0"/>
              <a:t>タイトル</a:t>
            </a:r>
            <a:r>
              <a:rPr kumimoji="1" lang="ja-JP" altLang="en-US" dirty="0"/>
              <a:t>　締め切り迫る</a:t>
            </a:r>
            <a:r>
              <a:rPr kumimoji="1" lang="en-US" altLang="ja-JP" dirty="0"/>
              <a:t>!!</a:t>
            </a:r>
            <a:br>
              <a:rPr kumimoji="1" lang="ja-JP" altLang="en-US" dirty="0"/>
            </a:br>
            <a:r>
              <a:rPr kumimoji="1" lang="ja-JP" altLang="en-US" sz="3600" dirty="0"/>
              <a:t>（</a:t>
            </a:r>
            <a:r>
              <a:rPr kumimoji="1" lang="en-US" altLang="ja-JP" sz="3600" dirty="0"/>
              <a:t>2024</a:t>
            </a:r>
            <a:r>
              <a:rPr kumimoji="1" lang="ja-JP" altLang="en-US" sz="3600" dirty="0"/>
              <a:t>年内ですよ）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A4B3A39E-3302-1219-9180-51DEBEA229C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en-US" altLang="ja-JP" dirty="0">
              <a:solidFill>
                <a:srgbClr val="FF0000"/>
              </a:solidFill>
            </a:endParaRPr>
          </a:p>
          <a:p>
            <a:r>
              <a:rPr kumimoji="1" lang="ja-JP" altLang="en-US" dirty="0">
                <a:solidFill>
                  <a:srgbClr val="FF0000"/>
                </a:solidFill>
              </a:rPr>
              <a:t>子供への事業承継</a:t>
            </a:r>
            <a:r>
              <a:rPr kumimoji="1" lang="ja-JP" altLang="en-US" dirty="0"/>
              <a:t>を考えている事業主の方へ</a:t>
            </a:r>
            <a:endParaRPr kumimoji="1" lang="en-US" altLang="ja-JP" dirty="0"/>
          </a:p>
          <a:p>
            <a:r>
              <a:rPr lang="ja-JP" altLang="en-US" b="1" dirty="0"/>
              <a:t>経営承継円滑化法</a:t>
            </a:r>
            <a:r>
              <a:rPr lang="ja-JP" altLang="en-US" dirty="0"/>
              <a:t>の解説をします</a:t>
            </a:r>
            <a:r>
              <a:rPr lang="en-US" altLang="ja-JP" dirty="0"/>
              <a:t>!!</a:t>
            </a:r>
            <a:endParaRPr kumimoji="1"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98FCD94-5A49-7F8E-67A4-09A76736B260}"/>
              </a:ext>
            </a:extLst>
          </p:cNvPr>
          <p:cNvSpPr txBox="1"/>
          <p:nvPr/>
        </p:nvSpPr>
        <p:spPr>
          <a:xfrm>
            <a:off x="10391507" y="0"/>
            <a:ext cx="1800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セミナー企画書</a:t>
            </a:r>
          </a:p>
        </p:txBody>
      </p:sp>
    </p:spTree>
    <p:extLst>
      <p:ext uri="{BB962C8B-B14F-4D97-AF65-F5344CB8AC3E}">
        <p14:creationId xmlns:p14="http://schemas.microsoft.com/office/powerpoint/2010/main" val="18906302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BD5BF1B-EEE2-6640-F66E-D34FEB9F28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b="1" dirty="0"/>
              <a:t>そんな考えじゃ　やばいよ</a:t>
            </a:r>
            <a:r>
              <a:rPr kumimoji="1" lang="en-US" altLang="ja-JP" b="1" dirty="0"/>
              <a:t>!!</a:t>
            </a:r>
            <a:br>
              <a:rPr kumimoji="1" lang="ja-JP" altLang="en-US" b="1" dirty="0"/>
            </a:br>
            <a:r>
              <a:rPr kumimoji="1" lang="ja-JP" altLang="en-US" sz="3200" dirty="0"/>
              <a:t>（そのうち息子に継いでもらうか）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8766C82-A250-B036-7DFD-5625319BC5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b="1" dirty="0"/>
              <a:t>大贈与税</a:t>
            </a:r>
            <a:r>
              <a:rPr kumimoji="1" lang="ja-JP" altLang="en-US" sz="1900" b="1" dirty="0"/>
              <a:t>（もしくは相続税・あんたが死んじゃったらね）</a:t>
            </a:r>
            <a:r>
              <a:rPr kumimoji="1" lang="ja-JP" altLang="en-US" b="1" dirty="0"/>
              <a:t>がかかる</a:t>
            </a:r>
          </a:p>
          <a:p>
            <a:pPr marL="0" indent="0">
              <a:buNone/>
            </a:pPr>
            <a:r>
              <a:rPr lang="ja-JP" altLang="en-US" sz="2400" dirty="0"/>
              <a:t>→そんな儲かってねーし</a:t>
            </a:r>
          </a:p>
          <a:p>
            <a:pPr marL="0" indent="0">
              <a:buNone/>
            </a:pPr>
            <a:r>
              <a:rPr lang="ja-JP" altLang="en-US" sz="2400" dirty="0"/>
              <a:t>⇒そうかもしれんけど、土地の値段上がってませんか</a:t>
            </a:r>
            <a:r>
              <a:rPr lang="en-US" altLang="ja-JP" sz="2400" dirty="0"/>
              <a:t>?</a:t>
            </a:r>
          </a:p>
          <a:p>
            <a:pPr marL="0" indent="0">
              <a:buNone/>
            </a:pPr>
            <a:r>
              <a:rPr lang="ja-JP" altLang="en-US" sz="2400" dirty="0"/>
              <a:t>土地の値段上昇</a:t>
            </a:r>
            <a:r>
              <a:rPr lang="en-US" altLang="ja-JP" sz="2400" dirty="0"/>
              <a:t>=</a:t>
            </a:r>
            <a:r>
              <a:rPr lang="ja-JP" altLang="en-US" sz="2400" dirty="0"/>
              <a:t>株価が上昇⇒贈与（相続）額上昇</a:t>
            </a:r>
          </a:p>
          <a:p>
            <a:pPr marL="0" indent="0">
              <a:buNone/>
            </a:pPr>
            <a:endParaRPr kumimoji="1" lang="ja-JP" altLang="en-US" dirty="0"/>
          </a:p>
          <a:p>
            <a:r>
              <a:rPr lang="ja-JP" altLang="en-US" b="1" dirty="0"/>
              <a:t>まだいいんじゃね（俺もまだぴんぴんしてるし）</a:t>
            </a:r>
          </a:p>
          <a:p>
            <a:pPr marL="0" indent="0">
              <a:buNone/>
            </a:pPr>
            <a:r>
              <a:rPr lang="ja-JP" altLang="en-US" sz="2400" dirty="0"/>
              <a:t>→息子はまだ未熟だしね　笑</a:t>
            </a:r>
          </a:p>
          <a:p>
            <a:pPr marL="0" indent="0">
              <a:buNone/>
            </a:pPr>
            <a:r>
              <a:rPr lang="ja-JP" altLang="en-US" sz="2400" dirty="0"/>
              <a:t>⇒そうかもしれんけど、</a:t>
            </a:r>
            <a:r>
              <a:rPr lang="en-US" altLang="ja-JP" sz="2400" dirty="0"/>
              <a:t>2024</a:t>
            </a:r>
            <a:r>
              <a:rPr lang="ja-JP" altLang="en-US" sz="2400" dirty="0"/>
              <a:t>年</a:t>
            </a:r>
            <a:r>
              <a:rPr lang="en-US" altLang="ja-JP" sz="2400" dirty="0"/>
              <a:t>12</a:t>
            </a:r>
            <a:r>
              <a:rPr lang="ja-JP" altLang="en-US" sz="2400" dirty="0"/>
              <a:t>月末までに息子を役員にしとかないと「経営承継円滑化法　使えないよ」</a:t>
            </a:r>
            <a:endParaRPr kumimoji="1" lang="ja-JP" altLang="en-US" sz="2400" dirty="0"/>
          </a:p>
        </p:txBody>
      </p:sp>
    </p:spTree>
    <p:extLst>
      <p:ext uri="{BB962C8B-B14F-4D97-AF65-F5344CB8AC3E}">
        <p14:creationId xmlns:p14="http://schemas.microsoft.com/office/powerpoint/2010/main" val="21679491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F32D9D5-1181-CCB8-4200-0302F269EB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b="1" dirty="0"/>
              <a:t>なに</a:t>
            </a:r>
            <a:r>
              <a:rPr kumimoji="1" lang="en-US" altLang="ja-JP" b="1" dirty="0"/>
              <a:t>??</a:t>
            </a:r>
            <a:r>
              <a:rPr kumimoji="1" lang="ja-JP" altLang="en-US" b="1" dirty="0"/>
              <a:t>　その</a:t>
            </a:r>
            <a:r>
              <a:rPr kumimoji="1" lang="ja-JP" altLang="en-US" b="1" dirty="0">
                <a:solidFill>
                  <a:srgbClr val="FF0000"/>
                </a:solidFill>
              </a:rPr>
              <a:t>経営承継円滑化法</a:t>
            </a:r>
            <a:r>
              <a:rPr kumimoji="1" lang="ja-JP" altLang="en-US" b="1" dirty="0"/>
              <a:t>って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E3B62-364F-141E-122E-07C6642B2C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/>
              <a:t>事業の後継者が会社株式を引き継ぐ際に、後継者が多額の納税をしなければならないが、「特別措置」によって発行株式の</a:t>
            </a:r>
            <a:r>
              <a:rPr kumimoji="1" lang="en-US" altLang="ja-JP" dirty="0"/>
              <a:t>100</a:t>
            </a:r>
            <a:r>
              <a:rPr kumimoji="1" lang="ja-JP" altLang="en-US" dirty="0"/>
              <a:t>％を対象として、贈与税（相続税）が</a:t>
            </a:r>
            <a:r>
              <a:rPr kumimoji="1" lang="ja-JP" altLang="en-US" dirty="0">
                <a:solidFill>
                  <a:srgbClr val="FF0000"/>
                </a:solidFill>
              </a:rPr>
              <a:t>納税猶予</a:t>
            </a:r>
            <a:r>
              <a:rPr kumimoji="1" lang="ja-JP" altLang="en-US" dirty="0"/>
              <a:t>となる</a:t>
            </a:r>
            <a:r>
              <a:rPr kumimoji="1" lang="en-US" altLang="ja-JP" dirty="0"/>
              <a:t>【</a:t>
            </a:r>
            <a:r>
              <a:rPr lang="ja-JP" altLang="en-US" dirty="0"/>
              <a:t>条件があるが期限なし</a:t>
            </a:r>
            <a:r>
              <a:rPr lang="en-US" altLang="ja-JP" dirty="0"/>
              <a:t>】</a:t>
            </a:r>
            <a:r>
              <a:rPr lang="ja-JP" altLang="en-US" dirty="0"/>
              <a:t>法律</a:t>
            </a:r>
          </a:p>
          <a:p>
            <a:endParaRPr kumimoji="1" lang="ja-JP" altLang="en-US" dirty="0"/>
          </a:p>
          <a:p>
            <a:r>
              <a:rPr lang="ja-JP" altLang="en-US" dirty="0"/>
              <a:t>締め切りが迫っている「後継者は</a:t>
            </a:r>
            <a:r>
              <a:rPr lang="en-US" altLang="ja-JP" dirty="0"/>
              <a:t>18</a:t>
            </a:r>
            <a:r>
              <a:rPr lang="ja-JP" altLang="en-US" dirty="0"/>
              <a:t>歳以上　かつ　取締役就任から</a:t>
            </a:r>
            <a:r>
              <a:rPr lang="en-US" altLang="ja-JP" dirty="0">
                <a:solidFill>
                  <a:srgbClr val="FF0000"/>
                </a:solidFill>
              </a:rPr>
              <a:t>3</a:t>
            </a:r>
            <a:r>
              <a:rPr lang="ja-JP" altLang="en-US" dirty="0">
                <a:solidFill>
                  <a:srgbClr val="FF0000"/>
                </a:solidFill>
              </a:rPr>
              <a:t>年以上経過</a:t>
            </a:r>
            <a:r>
              <a:rPr lang="ja-JP" altLang="en-US" dirty="0"/>
              <a:t>している時という　この部分」法律</a:t>
            </a:r>
          </a:p>
          <a:p>
            <a:pPr marL="0" indent="0">
              <a:buNone/>
            </a:pPr>
            <a:r>
              <a:rPr lang="ja-JP" altLang="en-US" sz="2400" dirty="0"/>
              <a:t>⇒</a:t>
            </a:r>
            <a:r>
              <a:rPr lang="en-US" altLang="ja-JP" sz="2400" dirty="0"/>
              <a:t>2027</a:t>
            </a:r>
            <a:r>
              <a:rPr lang="ja-JP" altLang="en-US" sz="2400" dirty="0"/>
              <a:t>年</a:t>
            </a:r>
            <a:r>
              <a:rPr lang="en-US" altLang="ja-JP" sz="2400" dirty="0"/>
              <a:t>12</a:t>
            </a:r>
            <a:r>
              <a:rPr lang="ja-JP" altLang="en-US" sz="2400" dirty="0"/>
              <a:t>月末までが特別措置「納税猶予」の期限</a:t>
            </a:r>
          </a:p>
          <a:p>
            <a:pPr marL="0" indent="0">
              <a:buNone/>
            </a:pPr>
            <a:r>
              <a:rPr kumimoji="1" lang="en-US" altLang="ja-JP" sz="2400" dirty="0"/>
              <a:t>2024</a:t>
            </a:r>
            <a:r>
              <a:rPr kumimoji="1" lang="ja-JP" altLang="en-US" sz="2400" dirty="0"/>
              <a:t>年</a:t>
            </a:r>
            <a:r>
              <a:rPr kumimoji="1" lang="en-US" altLang="ja-JP" sz="2400" dirty="0"/>
              <a:t>12</a:t>
            </a:r>
            <a:r>
              <a:rPr kumimoji="1" lang="ja-JP" altLang="en-US" sz="2400" dirty="0"/>
              <a:t>月末までに息子</a:t>
            </a:r>
            <a:r>
              <a:rPr lang="ja-JP" altLang="en-US" sz="2400" dirty="0"/>
              <a:t>（娘）を取締役にしないといけない。。。</a:t>
            </a:r>
            <a:endParaRPr kumimoji="1" lang="ja-JP" altLang="en-US" sz="2400" dirty="0"/>
          </a:p>
        </p:txBody>
      </p:sp>
    </p:spTree>
    <p:extLst>
      <p:ext uri="{BB962C8B-B14F-4D97-AF65-F5344CB8AC3E}">
        <p14:creationId xmlns:p14="http://schemas.microsoft.com/office/powerpoint/2010/main" val="13882632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2DCD6BA-95B4-14A5-3AAB-99F6CA0657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地域の事業承継を進めたいならば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928E593-3CC5-34FC-FF79-7DE95A5A78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kumimoji="1" lang="ja-JP" altLang="en-US" b="1" dirty="0">
                <a:solidFill>
                  <a:srgbClr val="FF0000"/>
                </a:solidFill>
              </a:rPr>
              <a:t>事業承継士に地域セミナーを依頼してみては如何でしょうか</a:t>
            </a:r>
            <a:endParaRPr kumimoji="1" lang="en-US" altLang="ja-JP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kumimoji="1" lang="ja-JP" altLang="en-US" dirty="0"/>
              <a:t>詳細を丁寧にご説明し、個別相談も承ります。</a:t>
            </a:r>
          </a:p>
          <a:p>
            <a:pPr marL="0" indent="0">
              <a:buNone/>
            </a:pPr>
            <a:endParaRPr kumimoji="1" lang="en-US" altLang="ja-JP" dirty="0"/>
          </a:p>
          <a:p>
            <a:pPr marL="0" indent="0">
              <a:buNone/>
            </a:pPr>
            <a:r>
              <a:rPr lang="ja-JP" altLang="en-US" dirty="0"/>
              <a:t>メンバー「事業承継士」＋「専門領域の資格」保持者</a:t>
            </a:r>
          </a:p>
          <a:p>
            <a:pPr marL="0" indent="0">
              <a:buNone/>
            </a:pPr>
            <a:r>
              <a:rPr kumimoji="1" lang="ja-JP" altLang="en-US" dirty="0"/>
              <a:t>①泉谷史郎「社会保険労務士」</a:t>
            </a:r>
            <a:endParaRPr kumimoji="1" lang="en-US" altLang="ja-JP" dirty="0"/>
          </a:p>
          <a:p>
            <a:pPr marL="0" indent="0">
              <a:buNone/>
            </a:pPr>
            <a:r>
              <a:rPr lang="ja-JP" altLang="en-US" dirty="0"/>
              <a:t>②長田將吾「中小企業診断士」</a:t>
            </a:r>
          </a:p>
          <a:p>
            <a:pPr marL="0" indent="0">
              <a:buNone/>
            </a:pPr>
            <a:r>
              <a:rPr kumimoji="1" lang="ja-JP" altLang="en-US" dirty="0"/>
              <a:t>③山中</a:t>
            </a:r>
            <a:r>
              <a:rPr lang="ja-JP" altLang="en-US" dirty="0"/>
              <a:t>朋文</a:t>
            </a:r>
            <a:r>
              <a:rPr kumimoji="1" lang="ja-JP" altLang="en-US" dirty="0"/>
              <a:t>「税理士」</a:t>
            </a:r>
          </a:p>
          <a:p>
            <a:pPr marL="0" indent="0">
              <a:buNone/>
            </a:pPr>
            <a:r>
              <a:rPr lang="ja-JP" altLang="en-US" dirty="0"/>
              <a:t>④小林優椰「公認会計士」</a:t>
            </a:r>
          </a:p>
          <a:p>
            <a:pPr marL="0" indent="0">
              <a:buNone/>
            </a:pPr>
            <a:r>
              <a:rPr kumimoji="1" lang="ja-JP" altLang="en-US" dirty="0"/>
              <a:t>⑤村下小津枝「中小企業診断士」</a:t>
            </a:r>
          </a:p>
        </p:txBody>
      </p:sp>
    </p:spTree>
    <p:extLst>
      <p:ext uri="{BB962C8B-B14F-4D97-AF65-F5344CB8AC3E}">
        <p14:creationId xmlns:p14="http://schemas.microsoft.com/office/powerpoint/2010/main" val="30246493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360</Words>
  <Application>Microsoft Office PowerPoint</Application>
  <PresentationFormat>ワイド画面</PresentationFormat>
  <Paragraphs>30</Paragraphs>
  <Slides>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8" baseType="lpstr">
      <vt:lpstr>游ゴシック</vt:lpstr>
      <vt:lpstr>游ゴシック Light</vt:lpstr>
      <vt:lpstr>Arial</vt:lpstr>
      <vt:lpstr>Office テーマ</vt:lpstr>
      <vt:lpstr>事業承継セミナーのご提案  タイトル　締め切り迫る!! （2024年内ですよ）</vt:lpstr>
      <vt:lpstr>そんな考えじゃ　やばいよ!! （そのうち息子に継いでもらうか）</vt:lpstr>
      <vt:lpstr>なに??　その経営承継円滑化法って</vt:lpstr>
      <vt:lpstr>地域の事業承継を進めたいならば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shiro.izumiya1238@outlook.jp</dc:creator>
  <cp:lastModifiedBy>shiro.izumiya1238@outlook.jp</cp:lastModifiedBy>
  <cp:revision>1</cp:revision>
  <dcterms:created xsi:type="dcterms:W3CDTF">2024-08-12T12:38:31Z</dcterms:created>
  <dcterms:modified xsi:type="dcterms:W3CDTF">2024-08-12T21:33:04Z</dcterms:modified>
</cp:coreProperties>
</file>