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20A4A6-0136-F56B-B3FE-D625F96F12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15B48D8-B500-7299-B870-EE1592B779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6F25CD-FEC5-DCCF-E1E2-7C2A7D7B1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6F3AB-56A2-4270-8B5D-868201003328}" type="datetimeFigureOut">
              <a:rPr kumimoji="1" lang="ja-JP" altLang="en-US" smtClean="0"/>
              <a:t>2024/9/29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038F044-87F3-58AB-D26E-CECCB9838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2F8100-855B-DCF2-6DEC-9B829886A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F65C7-4C6B-4ED3-93DD-C29B225282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370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B21941-B22F-FA2B-13D2-4F4374CCB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E45B48E-223A-7532-CA6E-BA85699065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BA0524-F25D-C1C9-2DDC-1E2E211C6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6F3AB-56A2-4270-8B5D-868201003328}" type="datetimeFigureOut">
              <a:rPr kumimoji="1" lang="ja-JP" altLang="en-US" smtClean="0"/>
              <a:t>2024/9/29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14BB91-04E5-3DDC-C21E-B6A64F6D7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DBCB82-5863-BB75-5CF8-E57662AC7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F65C7-4C6B-4ED3-93DD-C29B225282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2234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DDBAB87-A992-182C-8792-8E96ED9248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BB694F6-DDFD-FB65-1E95-9221B55F5F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1C86D64-03A9-A185-0AF1-09E3A737E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6F3AB-56A2-4270-8B5D-868201003328}" type="datetimeFigureOut">
              <a:rPr kumimoji="1" lang="ja-JP" altLang="en-US" smtClean="0"/>
              <a:t>2024/9/29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8CE24A-DE60-FC6C-C641-B66AFFE4A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6230C1-8F1F-C7DF-1287-5AF389555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F65C7-4C6B-4ED3-93DD-C29B225282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1270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320A5E-2943-FF67-004D-272D87892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02E9F47-45E9-1FB4-059C-2CF973695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EDF8E09-0195-9CF8-762F-C5303ED68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6F3AB-56A2-4270-8B5D-868201003328}" type="datetimeFigureOut">
              <a:rPr kumimoji="1" lang="ja-JP" altLang="en-US" smtClean="0"/>
              <a:t>2024/9/29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204A6B-9A38-A8F6-5F26-1BCB33461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9BEDDE-933B-7EA4-6A0E-01ED5323A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F65C7-4C6B-4ED3-93DD-C29B225282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947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1A3AD-3EB6-8369-5FB4-5D23F2038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1F85041-ED7E-DF72-BB1F-69D6D358ED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3380A2-310C-832C-2472-822EC4474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6F3AB-56A2-4270-8B5D-868201003328}" type="datetimeFigureOut">
              <a:rPr kumimoji="1" lang="ja-JP" altLang="en-US" smtClean="0"/>
              <a:t>2024/9/29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A412AF-C6CC-F3DC-0D47-78C064FFD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31A4FC-845D-F58C-234B-E30E5E341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F65C7-4C6B-4ED3-93DD-C29B225282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2613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8CFDE0-0C14-19D3-F029-811C7FD1F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91B920C-A6D3-0007-CD9D-68BCE1C59E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CB904D7-1174-C464-B830-3990EDE0FD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7E10C91-90C6-294C-0976-3E1D10CE9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6F3AB-56A2-4270-8B5D-868201003328}" type="datetimeFigureOut">
              <a:rPr kumimoji="1" lang="ja-JP" altLang="en-US" smtClean="0"/>
              <a:t>2024/9/29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8885F01-F80E-C38E-E791-0C96DF3E2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532D9AD-A4B8-89BC-7429-EE54A28B8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F65C7-4C6B-4ED3-93DD-C29B225282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759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88739-406A-4059-B56D-6ED0E3649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B00DB87-D260-CF07-1507-3BC2994C96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200837A-D370-5DD4-4C64-916537BF50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54842A2-24CF-83B6-B542-9999F975E8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6381F1D-3A90-3EB0-5F87-97104FB6CA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2F41136-BECF-74FA-ECEB-9ADA92AFA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6F3AB-56A2-4270-8B5D-868201003328}" type="datetimeFigureOut">
              <a:rPr kumimoji="1" lang="ja-JP" altLang="en-US" smtClean="0"/>
              <a:t>2024/9/29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81E778E-F76A-B6E7-1EAD-C42A90835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E5915F3-6B02-2B78-8293-74AF2B346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F65C7-4C6B-4ED3-93DD-C29B225282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701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0CCECF-B9A2-DE70-E8E4-AD6D82A2F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D474828-0400-6B5F-6C06-E230F024E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6F3AB-56A2-4270-8B5D-868201003328}" type="datetimeFigureOut">
              <a:rPr kumimoji="1" lang="ja-JP" altLang="en-US" smtClean="0"/>
              <a:t>2024/9/29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0697CB4-B154-3762-293B-CF49517A2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F3B90B0-1981-F5BC-40C2-9E061B231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F65C7-4C6B-4ED3-93DD-C29B225282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0914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8851D18-94E2-00E4-78A8-31B93AE74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6F3AB-56A2-4270-8B5D-868201003328}" type="datetimeFigureOut">
              <a:rPr kumimoji="1" lang="ja-JP" altLang="en-US" smtClean="0"/>
              <a:t>2024/9/29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71D8A7C-EB16-E4AC-DB02-811E5F1BC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78CD7BF-4D89-4A62-5484-CA6691A17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F65C7-4C6B-4ED3-93DD-C29B225282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730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D51E85-EA16-848A-AE40-46256A964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B657BC3-E8FF-8FF4-487A-DF4AEAE6F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5F67198-10F2-6BC3-6B6A-A32955F17B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714C932-3764-A3D1-7D16-7DFAFBE64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6F3AB-56A2-4270-8B5D-868201003328}" type="datetimeFigureOut">
              <a:rPr kumimoji="1" lang="ja-JP" altLang="en-US" smtClean="0"/>
              <a:t>2024/9/29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6B1049C-002E-D7D9-B64E-94D301788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20B7F04-AEDC-1909-0410-05BE2D880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F65C7-4C6B-4ED3-93DD-C29B225282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8135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240D32-84C5-E508-24A0-F3F5086F0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E0F4714-1706-5CD3-131B-E23FD5617C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9BC0518-C738-1776-DFA1-80401B1DD3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8034F5F-2A0B-CD05-C293-8B235CAA3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6F3AB-56A2-4270-8B5D-868201003328}" type="datetimeFigureOut">
              <a:rPr kumimoji="1" lang="ja-JP" altLang="en-US" smtClean="0"/>
              <a:t>2024/9/29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1E7D24F-0F34-2E09-57A0-DF5079B5A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75A9A87-AD73-F84F-3DCF-FFDD74900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F65C7-4C6B-4ED3-93DD-C29B225282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4540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C632972-076E-041D-FC21-D500059EB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3EB897D-BD8E-9AAE-1DB8-76B1DC157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C4C4592-5A0C-769B-CA83-D21233FE39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6F3AB-56A2-4270-8B5D-868201003328}" type="datetimeFigureOut">
              <a:rPr kumimoji="1" lang="ja-JP" altLang="en-US" smtClean="0"/>
              <a:t>2024/9/29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8A41FB-3431-2DBC-1EBD-A03DD6A92E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715DA4-1F9F-09D9-C599-FFB4666E3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F65C7-4C6B-4ED3-93DD-C29B225282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629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92E271-AC3C-E8F5-6131-70CAC4699A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/>
              <a:t>契約社員、バイト君がいるならこれだ</a:t>
            </a:r>
            <a:r>
              <a:rPr kumimoji="1" lang="en-US" altLang="ja-JP" sz="4000" dirty="0"/>
              <a:t>!!</a:t>
            </a:r>
            <a:br>
              <a:rPr kumimoji="1" lang="en-US" altLang="ja-JP" dirty="0"/>
            </a:br>
            <a:r>
              <a:rPr lang="ja-JP" altLang="en-US" dirty="0"/>
              <a:t>使途自由な助成金の王様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0D89CD9-8BED-7848-007C-9589172721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キャリアアップ助成金</a:t>
            </a:r>
          </a:p>
          <a:p>
            <a:r>
              <a:rPr lang="ja-JP" altLang="en-US" dirty="0"/>
              <a:t>正社員化コース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98214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F5D764-6AB5-1DDD-D37A-CA674C133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対象企業・対象者・もらえる金額</a:t>
            </a:r>
            <a:r>
              <a:rPr kumimoji="1" lang="ja-JP" altLang="en-US" sz="1050" dirty="0"/>
              <a:t>（正社員かコース）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73434C3-9AC8-3184-D312-8CDE665A4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対象企業は、大企業から中小企業まですべて</a:t>
            </a:r>
          </a:p>
          <a:p>
            <a:r>
              <a:rPr lang="ja-JP" altLang="en-US" dirty="0"/>
              <a:t>対象者　有期雇用契約（契約社員、パート、アルバイト）</a:t>
            </a:r>
          </a:p>
          <a:p>
            <a:pPr marL="0" indent="0">
              <a:buNone/>
            </a:pPr>
            <a:r>
              <a:rPr lang="ja-JP" altLang="en-US" dirty="0"/>
              <a:t>　　　　   無期雇用契約者（無期契約社員</a:t>
            </a:r>
            <a:r>
              <a:rPr lang="ja-JP" altLang="en-US" sz="1050" dirty="0"/>
              <a:t>←契約社員で</a:t>
            </a:r>
            <a:r>
              <a:rPr lang="en-US" altLang="ja-JP" sz="1050" dirty="0"/>
              <a:t>5</a:t>
            </a:r>
            <a:r>
              <a:rPr lang="ja-JP" altLang="en-US" sz="1050" dirty="0"/>
              <a:t>年以上たった方など</a:t>
            </a:r>
            <a:r>
              <a:rPr lang="ja-JP" altLang="en-US" dirty="0"/>
              <a:t>）</a:t>
            </a:r>
          </a:p>
          <a:p>
            <a:pPr marL="0" indent="0">
              <a:buNone/>
            </a:pPr>
            <a:endParaRPr kumimoji="1" lang="en-US" altLang="ja-JP" dirty="0"/>
          </a:p>
          <a:p>
            <a:r>
              <a:rPr kumimoji="1" lang="ja-JP" altLang="en-US" dirty="0"/>
              <a:t>もらえる金額　最大</a:t>
            </a:r>
            <a:r>
              <a:rPr kumimoji="1" lang="en-US" altLang="ja-JP" dirty="0"/>
              <a:t>120</a:t>
            </a:r>
            <a:r>
              <a:rPr kumimoji="1" lang="ja-JP" altLang="en-US" dirty="0"/>
              <a:t>万円</a:t>
            </a:r>
            <a:r>
              <a:rPr kumimoji="1" lang="en-US" altLang="ja-JP" dirty="0"/>
              <a:t>/</a:t>
            </a:r>
            <a:r>
              <a:rPr kumimoji="1" lang="ja-JP" altLang="en-US" dirty="0"/>
              <a:t>一人</a:t>
            </a: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dirty="0"/>
              <a:t>※</a:t>
            </a:r>
            <a:r>
              <a:rPr lang="ja-JP" altLang="en-US" dirty="0"/>
              <a:t>後ほど、詳しく説明します。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35341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507F4C-77EA-857F-B92B-63B3E3A4F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もらいたいけど　面倒なんじゃないの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A3DBC13-E9DE-AEC7-32FD-D808D434F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dirty="0"/>
              <a:t>◆はい。面倒です。</a:t>
            </a: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r>
              <a:rPr kumimoji="1" lang="ja-JP" altLang="en-US" dirty="0"/>
              <a:t>①キャリアアップ計画の届け出</a:t>
            </a:r>
          </a:p>
          <a:p>
            <a:pPr marL="0" indent="0">
              <a:buNone/>
            </a:pPr>
            <a:endParaRPr kumimoji="1" lang="ja-JP" altLang="en-US" dirty="0"/>
          </a:p>
          <a:p>
            <a:pPr marL="0" indent="0">
              <a:buNone/>
            </a:pPr>
            <a:r>
              <a:rPr lang="ja-JP" altLang="en-US" dirty="0"/>
              <a:t>◇届け出後</a:t>
            </a:r>
            <a:endParaRPr kumimoji="1" lang="ja-JP" altLang="en-US" dirty="0"/>
          </a:p>
          <a:p>
            <a:pPr marL="0" indent="0">
              <a:buNone/>
            </a:pPr>
            <a:r>
              <a:rPr lang="ja-JP" altLang="en-US" dirty="0"/>
              <a:t>②給与の</a:t>
            </a:r>
            <a:r>
              <a:rPr lang="en-US" altLang="ja-JP" dirty="0"/>
              <a:t>3</a:t>
            </a:r>
            <a:r>
              <a:rPr lang="ja-JP" altLang="en-US" dirty="0"/>
              <a:t>％アップ</a:t>
            </a:r>
          </a:p>
          <a:p>
            <a:pPr marL="0" indent="0">
              <a:buNone/>
            </a:pPr>
            <a:r>
              <a:rPr kumimoji="1" lang="ja-JP" altLang="en-US" dirty="0"/>
              <a:t>③就業規則の変更</a:t>
            </a:r>
          </a:p>
          <a:p>
            <a:pPr marL="0" indent="0">
              <a:buNone/>
            </a:pPr>
            <a:r>
              <a:rPr lang="ja-JP" altLang="en-US" dirty="0"/>
              <a:t>④賃金台帳・出勤簿・雇用契約書をそろえて提出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2</a:t>
            </a:r>
            <a:r>
              <a:rPr lang="ja-JP" altLang="en-US" dirty="0"/>
              <a:t>回も役所に行くの。。。</a:t>
            </a:r>
            <a:r>
              <a:rPr lang="en-US" altLang="ja-JP" dirty="0"/>
              <a:t>??</a:t>
            </a:r>
            <a:endParaRPr lang="ja-JP" altLang="en-US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27625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507F4C-77EA-857F-B92B-63B3E3A4F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もらいたいけど　面倒なんじゃないの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A3DBC13-E9DE-AEC7-32FD-D808D434F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kumimoji="1" lang="ja-JP" altLang="en-US" dirty="0"/>
              <a:t>◆はい。面倒です。</a:t>
            </a: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r>
              <a:rPr kumimoji="1" lang="ja-JP" altLang="en-US" dirty="0"/>
              <a:t>①キャリアアップ計画の届け出</a:t>
            </a:r>
            <a:r>
              <a:rPr kumimoji="1" lang="ja-JP" altLang="en-US" dirty="0">
                <a:solidFill>
                  <a:srgbClr val="FF0000"/>
                </a:solidFill>
              </a:rPr>
              <a:t>（社労士に作らせましょー）</a:t>
            </a:r>
          </a:p>
          <a:p>
            <a:pPr marL="0" indent="0">
              <a:buNone/>
            </a:pPr>
            <a:endParaRPr kumimoji="1" lang="ja-JP" altLang="en-US" dirty="0"/>
          </a:p>
          <a:p>
            <a:pPr marL="0" indent="0">
              <a:buNone/>
            </a:pPr>
            <a:r>
              <a:rPr lang="ja-JP" altLang="en-US" dirty="0"/>
              <a:t>◇届け出後</a:t>
            </a:r>
            <a:endParaRPr kumimoji="1" lang="ja-JP" altLang="en-US" dirty="0"/>
          </a:p>
          <a:p>
            <a:pPr marL="0" indent="0">
              <a:buNone/>
            </a:pPr>
            <a:r>
              <a:rPr lang="ja-JP" altLang="en-US" dirty="0"/>
              <a:t>②給与の</a:t>
            </a:r>
            <a:r>
              <a:rPr lang="en-US" altLang="ja-JP" dirty="0"/>
              <a:t>3</a:t>
            </a:r>
            <a:r>
              <a:rPr lang="ja-JP" altLang="en-US" dirty="0"/>
              <a:t>％アップ</a:t>
            </a:r>
            <a:r>
              <a:rPr lang="ja-JP" altLang="en-US" dirty="0">
                <a:solidFill>
                  <a:srgbClr val="FF0000"/>
                </a:solidFill>
              </a:rPr>
              <a:t>（最低賃金</a:t>
            </a:r>
            <a:r>
              <a:rPr lang="en-US" altLang="ja-JP" dirty="0">
                <a:solidFill>
                  <a:srgbClr val="FF0000"/>
                </a:solidFill>
              </a:rPr>
              <a:t>50</a:t>
            </a:r>
            <a:r>
              <a:rPr lang="ja-JP" altLang="en-US" dirty="0">
                <a:solidFill>
                  <a:srgbClr val="FF0000"/>
                </a:solidFill>
              </a:rPr>
              <a:t>円アップとは、</a:t>
            </a:r>
            <a:r>
              <a:rPr lang="en-US" altLang="ja-JP" dirty="0">
                <a:solidFill>
                  <a:srgbClr val="FF0000"/>
                </a:solidFill>
              </a:rPr>
              <a:t>3</a:t>
            </a:r>
            <a:r>
              <a:rPr lang="ja-JP" altLang="en-US" dirty="0">
                <a:solidFill>
                  <a:srgbClr val="FF0000"/>
                </a:solidFill>
              </a:rPr>
              <a:t>％アップと同じ</a:t>
            </a:r>
            <a:r>
              <a:rPr lang="en-US" altLang="ja-JP" dirty="0">
                <a:solidFill>
                  <a:srgbClr val="FF0000"/>
                </a:solidFill>
              </a:rPr>
              <a:t>??</a:t>
            </a:r>
            <a:r>
              <a:rPr lang="ja-JP" altLang="en-US" dirty="0">
                <a:solidFill>
                  <a:srgbClr val="FF0000"/>
                </a:solidFill>
              </a:rPr>
              <a:t>）</a:t>
            </a:r>
          </a:p>
          <a:p>
            <a:pPr marL="0" indent="0">
              <a:buNone/>
            </a:pPr>
            <a:r>
              <a:rPr kumimoji="1" lang="ja-JP" altLang="en-US" dirty="0"/>
              <a:t>③就業規則の変更</a:t>
            </a:r>
            <a:r>
              <a:rPr kumimoji="1" lang="ja-JP" altLang="en-US" dirty="0">
                <a:solidFill>
                  <a:srgbClr val="FF0000"/>
                </a:solidFill>
              </a:rPr>
              <a:t>（この際だから助成金で就業規則を見直す</a:t>
            </a:r>
            <a:r>
              <a:rPr kumimoji="1" lang="en-US" altLang="ja-JP" dirty="0">
                <a:solidFill>
                  <a:srgbClr val="FF0000"/>
                </a:solidFill>
              </a:rPr>
              <a:t>??</a:t>
            </a:r>
            <a:r>
              <a:rPr kumimoji="1" lang="ja-JP" altLang="en-US" dirty="0">
                <a:solidFill>
                  <a:srgbClr val="FF0000"/>
                </a:solidFill>
              </a:rPr>
              <a:t>）</a:t>
            </a:r>
          </a:p>
          <a:p>
            <a:pPr marL="0" indent="0">
              <a:buNone/>
            </a:pPr>
            <a:r>
              <a:rPr lang="ja-JP" altLang="en-US" dirty="0"/>
              <a:t>④賃金台帳・出勤簿・雇用契約書を提出</a:t>
            </a:r>
            <a:r>
              <a:rPr lang="ja-JP" altLang="en-US" dirty="0">
                <a:solidFill>
                  <a:srgbClr val="FF0000"/>
                </a:solidFill>
              </a:rPr>
              <a:t>（社労士にやらせる）</a:t>
            </a:r>
            <a:endParaRPr lang="en-US" altLang="ja-JP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dirty="0"/>
              <a:t>2</a:t>
            </a:r>
            <a:r>
              <a:rPr lang="ja-JP" altLang="en-US" dirty="0"/>
              <a:t>回も役所に行くの。。。</a:t>
            </a:r>
            <a:r>
              <a:rPr lang="en-US" altLang="ja-JP" dirty="0"/>
              <a:t>??</a:t>
            </a:r>
            <a:r>
              <a:rPr lang="ja-JP" altLang="en-US" dirty="0">
                <a:solidFill>
                  <a:srgbClr val="FF0000"/>
                </a:solidFill>
              </a:rPr>
              <a:t>（社労士から電子申請させる）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BF53E3B-E710-8027-F697-9A818AE9A60B}"/>
              </a:ext>
            </a:extLst>
          </p:cNvPr>
          <p:cNvSpPr txBox="1"/>
          <p:nvPr/>
        </p:nvSpPr>
        <p:spPr>
          <a:xfrm rot="10800000" flipV="1">
            <a:off x="3962398" y="4016683"/>
            <a:ext cx="72165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最低賃金付近のパートさん、バイト君がいてずっと居て欲しいならばチャンス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648717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507F4C-77EA-857F-B92B-63B3E3A4F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もらいたいけど　面倒なんじゃないの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A3DBC13-E9DE-AEC7-32FD-D808D434F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kumimoji="1" lang="ja-JP" altLang="en-US" dirty="0"/>
              <a:t>◆はい。面倒です。</a:t>
            </a: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r>
              <a:rPr kumimoji="1" lang="ja-JP" altLang="en-US" dirty="0"/>
              <a:t>①キャリアアップ計画の届け出</a:t>
            </a:r>
            <a:r>
              <a:rPr kumimoji="1" lang="ja-JP" altLang="en-US" dirty="0">
                <a:solidFill>
                  <a:srgbClr val="FF0000"/>
                </a:solidFill>
              </a:rPr>
              <a:t>（社労士に作らせましょー）</a:t>
            </a:r>
          </a:p>
          <a:p>
            <a:pPr marL="0" indent="0">
              <a:buNone/>
            </a:pPr>
            <a:endParaRPr kumimoji="1" lang="ja-JP" altLang="en-US" dirty="0"/>
          </a:p>
          <a:p>
            <a:pPr marL="0" indent="0">
              <a:buNone/>
            </a:pPr>
            <a:r>
              <a:rPr lang="ja-JP" altLang="en-US" dirty="0"/>
              <a:t>◇届け出後</a:t>
            </a:r>
            <a:endParaRPr kumimoji="1" lang="ja-JP" altLang="en-US" dirty="0"/>
          </a:p>
          <a:p>
            <a:pPr marL="0" indent="0">
              <a:buNone/>
            </a:pPr>
            <a:r>
              <a:rPr lang="ja-JP" altLang="en-US" dirty="0"/>
              <a:t>②給与の</a:t>
            </a:r>
            <a:r>
              <a:rPr lang="en-US" altLang="ja-JP" dirty="0"/>
              <a:t>3</a:t>
            </a:r>
            <a:r>
              <a:rPr lang="ja-JP" altLang="en-US" dirty="0"/>
              <a:t>％アップ</a:t>
            </a:r>
            <a:r>
              <a:rPr lang="ja-JP" altLang="en-US" dirty="0">
                <a:solidFill>
                  <a:srgbClr val="FF0000"/>
                </a:solidFill>
              </a:rPr>
              <a:t>（最低賃金</a:t>
            </a:r>
            <a:r>
              <a:rPr lang="en-US" altLang="ja-JP" dirty="0">
                <a:solidFill>
                  <a:srgbClr val="FF0000"/>
                </a:solidFill>
              </a:rPr>
              <a:t>50</a:t>
            </a:r>
            <a:r>
              <a:rPr lang="ja-JP" altLang="en-US" dirty="0">
                <a:solidFill>
                  <a:srgbClr val="FF0000"/>
                </a:solidFill>
              </a:rPr>
              <a:t>円アップとは、</a:t>
            </a:r>
            <a:r>
              <a:rPr lang="en-US" altLang="ja-JP" dirty="0">
                <a:solidFill>
                  <a:srgbClr val="FF0000"/>
                </a:solidFill>
              </a:rPr>
              <a:t>3</a:t>
            </a:r>
            <a:r>
              <a:rPr lang="ja-JP" altLang="en-US" dirty="0">
                <a:solidFill>
                  <a:srgbClr val="FF0000"/>
                </a:solidFill>
              </a:rPr>
              <a:t>％アップと同じ</a:t>
            </a:r>
            <a:r>
              <a:rPr lang="en-US" altLang="ja-JP" dirty="0">
                <a:solidFill>
                  <a:srgbClr val="FF0000"/>
                </a:solidFill>
              </a:rPr>
              <a:t>??</a:t>
            </a:r>
            <a:r>
              <a:rPr lang="ja-JP" altLang="en-US" dirty="0">
                <a:solidFill>
                  <a:srgbClr val="FF0000"/>
                </a:solidFill>
              </a:rPr>
              <a:t>）</a:t>
            </a:r>
          </a:p>
          <a:p>
            <a:pPr marL="0" indent="0">
              <a:buNone/>
            </a:pPr>
            <a:r>
              <a:rPr kumimoji="1" lang="ja-JP" altLang="en-US" dirty="0"/>
              <a:t>③就業規則の変更</a:t>
            </a:r>
            <a:r>
              <a:rPr kumimoji="1" lang="ja-JP" altLang="en-US" dirty="0">
                <a:solidFill>
                  <a:srgbClr val="FF0000"/>
                </a:solidFill>
              </a:rPr>
              <a:t>（この際だから助成金で就業規則を見直す</a:t>
            </a:r>
            <a:r>
              <a:rPr kumimoji="1" lang="en-US" altLang="ja-JP" dirty="0">
                <a:solidFill>
                  <a:srgbClr val="FF0000"/>
                </a:solidFill>
              </a:rPr>
              <a:t>??</a:t>
            </a:r>
            <a:r>
              <a:rPr kumimoji="1" lang="ja-JP" altLang="en-US" dirty="0">
                <a:solidFill>
                  <a:srgbClr val="FF0000"/>
                </a:solidFill>
              </a:rPr>
              <a:t>）</a:t>
            </a:r>
          </a:p>
          <a:p>
            <a:pPr marL="0" indent="0">
              <a:buNone/>
            </a:pPr>
            <a:r>
              <a:rPr lang="ja-JP" altLang="en-US" dirty="0"/>
              <a:t>④賃金台帳・出勤簿・雇用契約書を提出</a:t>
            </a:r>
            <a:r>
              <a:rPr lang="ja-JP" altLang="en-US" dirty="0">
                <a:solidFill>
                  <a:srgbClr val="FF0000"/>
                </a:solidFill>
              </a:rPr>
              <a:t>（社労士にやらせる）</a:t>
            </a:r>
            <a:endParaRPr lang="en-US" altLang="ja-JP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dirty="0"/>
              <a:t>2</a:t>
            </a:r>
            <a:r>
              <a:rPr lang="ja-JP" altLang="en-US" dirty="0"/>
              <a:t>回も役所に行くの。。。</a:t>
            </a:r>
            <a:r>
              <a:rPr lang="en-US" altLang="ja-JP" dirty="0"/>
              <a:t>??</a:t>
            </a:r>
            <a:r>
              <a:rPr lang="ja-JP" altLang="en-US" dirty="0">
                <a:solidFill>
                  <a:srgbClr val="FF0000"/>
                </a:solidFill>
              </a:rPr>
              <a:t>（社労士から電子申請させる）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785C70B-BC87-9195-AD17-A3632D8C0C1B}"/>
              </a:ext>
            </a:extLst>
          </p:cNvPr>
          <p:cNvSpPr txBox="1"/>
          <p:nvPr/>
        </p:nvSpPr>
        <p:spPr>
          <a:xfrm rot="10800000" flipV="1">
            <a:off x="3962398" y="4016683"/>
            <a:ext cx="72165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最低賃金付近のパートさん、バイト君がいてずっと居て欲しいならばチャンス</a:t>
            </a:r>
            <a:endParaRPr kumimoji="1" lang="ja-JP" altLang="en-US" sz="1200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E880370-5ABE-18D2-4677-0FC5E21E04A3}"/>
              </a:ext>
            </a:extLst>
          </p:cNvPr>
          <p:cNvSpPr/>
          <p:nvPr/>
        </p:nvSpPr>
        <p:spPr>
          <a:xfrm rot="20221630">
            <a:off x="2725270" y="3056965"/>
            <a:ext cx="6122894" cy="138952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/>
              <a:t>何もしなくていいじゃん</a:t>
            </a:r>
          </a:p>
        </p:txBody>
      </p:sp>
    </p:spTree>
    <p:extLst>
      <p:ext uri="{BB962C8B-B14F-4D97-AF65-F5344CB8AC3E}">
        <p14:creationId xmlns:p14="http://schemas.microsoft.com/office/powerpoint/2010/main" val="680743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65A92F-8792-C461-2150-6B3101FDC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うまくいけば、</a:t>
            </a:r>
            <a:r>
              <a:rPr kumimoji="1" lang="en-US" altLang="ja-JP" dirty="0"/>
              <a:t>100</a:t>
            </a:r>
            <a:r>
              <a:rPr kumimoji="1" lang="ja-JP" altLang="en-US" dirty="0"/>
              <a:t>万円とか</a:t>
            </a:r>
            <a:r>
              <a:rPr kumimoji="1" lang="en-US" altLang="ja-JP" dirty="0"/>
              <a:t>120</a:t>
            </a:r>
            <a:r>
              <a:rPr kumimoji="1" lang="ja-JP" altLang="en-US" dirty="0"/>
              <a:t>万円とか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404D433-F191-E77C-69B5-AC608DD65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/>
              <a:t>初めてキャリアアップ助成金を使う企業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⇒＋</a:t>
            </a:r>
            <a:r>
              <a:rPr lang="en-US" altLang="ja-JP" dirty="0"/>
              <a:t>20</a:t>
            </a:r>
            <a:r>
              <a:rPr lang="ja-JP" altLang="en-US" dirty="0"/>
              <a:t>万円（＋</a:t>
            </a:r>
            <a:r>
              <a:rPr lang="en-US" altLang="ja-JP" dirty="0"/>
              <a:t>80</a:t>
            </a:r>
            <a:r>
              <a:rPr lang="ja-JP" altLang="en-US" dirty="0"/>
              <a:t>万円</a:t>
            </a:r>
            <a:r>
              <a:rPr lang="en-US" altLang="ja-JP" dirty="0"/>
              <a:t>/</a:t>
            </a:r>
            <a:r>
              <a:rPr lang="ja-JP" altLang="en-US" dirty="0"/>
              <a:t>一人）</a:t>
            </a:r>
          </a:p>
          <a:p>
            <a:pPr marL="0" indent="0">
              <a:buNone/>
            </a:pPr>
            <a:endParaRPr lang="ja-JP" altLang="en-US" dirty="0"/>
          </a:p>
          <a:p>
            <a:r>
              <a:rPr lang="ja-JP" altLang="en-US" dirty="0"/>
              <a:t>有期雇用労働者に対して</a:t>
            </a:r>
          </a:p>
          <a:p>
            <a:pPr marL="0" indent="0">
              <a:buNone/>
            </a:pPr>
            <a:r>
              <a:rPr lang="ja-JP" altLang="en-US" dirty="0"/>
              <a:t>   初めて多様な働き方正社員制度を導入した企業</a:t>
            </a:r>
          </a:p>
          <a:p>
            <a:pPr marL="0" indent="0">
              <a:buNone/>
            </a:pPr>
            <a:r>
              <a:rPr lang="ja-JP" altLang="en-US" dirty="0"/>
              <a:t>⇒＋</a:t>
            </a:r>
            <a:r>
              <a:rPr lang="en-US" altLang="ja-JP" dirty="0"/>
              <a:t>40</a:t>
            </a:r>
            <a:r>
              <a:rPr lang="ja-JP" altLang="en-US" dirty="0"/>
              <a:t>万円（＋</a:t>
            </a:r>
            <a:r>
              <a:rPr lang="en-US" altLang="ja-JP" dirty="0"/>
              <a:t>80</a:t>
            </a:r>
            <a:r>
              <a:rPr lang="ja-JP" altLang="en-US" dirty="0"/>
              <a:t>万円</a:t>
            </a:r>
            <a:r>
              <a:rPr lang="en-US" altLang="ja-JP" dirty="0"/>
              <a:t>/</a:t>
            </a:r>
            <a:r>
              <a:rPr lang="ja-JP" altLang="en-US" dirty="0"/>
              <a:t>一人）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※</a:t>
            </a:r>
            <a:r>
              <a:rPr kumimoji="1" lang="ja-JP" altLang="en-US" dirty="0"/>
              <a:t>多様な働き方</a:t>
            </a:r>
            <a:r>
              <a:rPr kumimoji="1" lang="en-US" altLang="ja-JP" dirty="0"/>
              <a:t>…</a:t>
            </a:r>
            <a:r>
              <a:rPr kumimoji="1" lang="ja-JP" altLang="en-US" dirty="0"/>
              <a:t>地域限定、職務限定、短時間正社員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sz="1600" dirty="0"/>
              <a:t>業務委託してした方を雇い入れるのは</a:t>
            </a:r>
            <a:r>
              <a:rPr kumimoji="1" lang="en-US" altLang="ja-JP" sz="1600" dirty="0"/>
              <a:t>×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529414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65A92F-8792-C461-2150-6B3101FDC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うまくいけば、</a:t>
            </a:r>
            <a:r>
              <a:rPr kumimoji="1" lang="en-US" altLang="ja-JP" dirty="0"/>
              <a:t>100</a:t>
            </a:r>
            <a:r>
              <a:rPr kumimoji="1" lang="ja-JP" altLang="en-US" dirty="0"/>
              <a:t>万円とか</a:t>
            </a:r>
            <a:r>
              <a:rPr kumimoji="1" lang="en-US" altLang="ja-JP" dirty="0"/>
              <a:t>120</a:t>
            </a:r>
            <a:r>
              <a:rPr kumimoji="1" lang="ja-JP" altLang="en-US" dirty="0"/>
              <a:t>万円とか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404D433-F191-E77C-69B5-AC608DD65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/>
              <a:t>初めてキャリアアップ助成金を使う企業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⇒＋</a:t>
            </a:r>
            <a:r>
              <a:rPr lang="en-US" altLang="ja-JP" dirty="0"/>
              <a:t>20</a:t>
            </a:r>
            <a:r>
              <a:rPr lang="ja-JP" altLang="en-US" dirty="0"/>
              <a:t>万円（＋</a:t>
            </a:r>
            <a:r>
              <a:rPr lang="en-US" altLang="ja-JP" dirty="0"/>
              <a:t>80</a:t>
            </a:r>
            <a:r>
              <a:rPr lang="ja-JP" altLang="en-US" dirty="0"/>
              <a:t>万円</a:t>
            </a:r>
            <a:r>
              <a:rPr lang="en-US" altLang="ja-JP" dirty="0"/>
              <a:t>/</a:t>
            </a:r>
            <a:r>
              <a:rPr lang="ja-JP" altLang="en-US" dirty="0"/>
              <a:t>一人）</a:t>
            </a:r>
          </a:p>
          <a:p>
            <a:pPr marL="0" indent="0">
              <a:buNone/>
            </a:pPr>
            <a:endParaRPr lang="ja-JP" altLang="en-US" dirty="0"/>
          </a:p>
          <a:p>
            <a:r>
              <a:rPr lang="ja-JP" altLang="en-US" dirty="0"/>
              <a:t>有期雇用労働者に対して</a:t>
            </a:r>
          </a:p>
          <a:p>
            <a:pPr marL="0" indent="0">
              <a:buNone/>
            </a:pPr>
            <a:r>
              <a:rPr lang="ja-JP" altLang="en-US" dirty="0"/>
              <a:t>   初めて多様な働き方正社員制度を導入した企業</a:t>
            </a:r>
          </a:p>
          <a:p>
            <a:pPr marL="0" indent="0">
              <a:buNone/>
            </a:pPr>
            <a:r>
              <a:rPr lang="ja-JP" altLang="en-US" dirty="0"/>
              <a:t>⇒＋</a:t>
            </a:r>
            <a:r>
              <a:rPr lang="en-US" altLang="ja-JP" dirty="0"/>
              <a:t>40</a:t>
            </a:r>
            <a:r>
              <a:rPr lang="ja-JP" altLang="en-US" dirty="0"/>
              <a:t>万円（＋</a:t>
            </a:r>
            <a:r>
              <a:rPr lang="en-US" altLang="ja-JP" dirty="0"/>
              <a:t>80</a:t>
            </a:r>
            <a:r>
              <a:rPr lang="ja-JP" altLang="en-US" dirty="0"/>
              <a:t>万円</a:t>
            </a:r>
            <a:r>
              <a:rPr lang="en-US" altLang="ja-JP" dirty="0"/>
              <a:t>/</a:t>
            </a:r>
            <a:r>
              <a:rPr lang="ja-JP" altLang="en-US" dirty="0"/>
              <a:t>一人）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※</a:t>
            </a:r>
            <a:r>
              <a:rPr kumimoji="1" lang="ja-JP" altLang="en-US" dirty="0"/>
              <a:t>多様な働き方</a:t>
            </a:r>
            <a:r>
              <a:rPr kumimoji="1" lang="en-US" altLang="ja-JP" dirty="0"/>
              <a:t>…</a:t>
            </a:r>
            <a:r>
              <a:rPr kumimoji="1" lang="ja-JP" altLang="en-US" dirty="0"/>
              <a:t>地域限定、職務限定、短時間正社員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sz="1600" dirty="0"/>
              <a:t>業務委託してした方を雇い入れるのは</a:t>
            </a:r>
            <a:r>
              <a:rPr kumimoji="1" lang="en-US" altLang="ja-JP" sz="1600" dirty="0"/>
              <a:t>×</a:t>
            </a:r>
            <a:endParaRPr kumimoji="1" lang="ja-JP" altLang="en-US" sz="1600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7541845-9759-D11F-835D-1F54992B72A1}"/>
              </a:ext>
            </a:extLst>
          </p:cNvPr>
          <p:cNvSpPr/>
          <p:nvPr/>
        </p:nvSpPr>
        <p:spPr>
          <a:xfrm rot="20221630">
            <a:off x="2725270" y="3056965"/>
            <a:ext cx="6122894" cy="138952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/>
              <a:t>ご相談待ってます</a:t>
            </a:r>
          </a:p>
          <a:p>
            <a:pPr algn="ctr"/>
            <a:r>
              <a:rPr lang="ja-JP" altLang="en-US" sz="3200" b="1" dirty="0"/>
              <a:t>初回相談無料</a:t>
            </a:r>
            <a:r>
              <a:rPr lang="en-US" altLang="ja-JP" sz="3200" b="1" dirty="0"/>
              <a:t>!</a:t>
            </a:r>
            <a:endParaRPr kumimoji="1" lang="ja-JP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939109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555</Words>
  <Application>Microsoft Office PowerPoint</Application>
  <PresentationFormat>ワイド画面</PresentationFormat>
  <Paragraphs>65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游ゴシック</vt:lpstr>
      <vt:lpstr>游ゴシック Light</vt:lpstr>
      <vt:lpstr>Arial</vt:lpstr>
      <vt:lpstr>Office テーマ</vt:lpstr>
      <vt:lpstr>契約社員、バイト君がいるならこれだ!! 使途自由な助成金の王様</vt:lpstr>
      <vt:lpstr>対象企業・対象者・もらえる金額（正社員かコース）</vt:lpstr>
      <vt:lpstr>もらいたいけど　面倒なんじゃないの</vt:lpstr>
      <vt:lpstr>もらいたいけど　面倒なんじゃないの</vt:lpstr>
      <vt:lpstr>もらいたいけど　面倒なんじゃないの</vt:lpstr>
      <vt:lpstr>うまくいけば、100万円とか120万円とか</vt:lpstr>
      <vt:lpstr>うまくいけば、100万円とか120万円とか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shiro.izumiya1238@outlook.jp</dc:creator>
  <cp:lastModifiedBy>shiro.izumiya1238@outlook.jp</cp:lastModifiedBy>
  <cp:revision>1</cp:revision>
  <dcterms:created xsi:type="dcterms:W3CDTF">2024-09-29T05:25:04Z</dcterms:created>
  <dcterms:modified xsi:type="dcterms:W3CDTF">2024-09-29T05:25:28Z</dcterms:modified>
</cp:coreProperties>
</file>